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media1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52" r:id="rId2"/>
    <p:sldMasterId id="2147483669" r:id="rId3"/>
  </p:sldMasterIdLst>
  <p:notesMasterIdLst>
    <p:notesMasterId r:id="rId90"/>
  </p:notesMasterIdLst>
  <p:handoutMasterIdLst>
    <p:handoutMasterId r:id="rId91"/>
  </p:handoutMasterIdLst>
  <p:sldIdLst>
    <p:sldId id="309" r:id="rId4"/>
    <p:sldId id="332" r:id="rId5"/>
    <p:sldId id="338" r:id="rId6"/>
    <p:sldId id="349" r:id="rId7"/>
    <p:sldId id="351" r:id="rId8"/>
    <p:sldId id="350" r:id="rId9"/>
    <p:sldId id="352" r:id="rId10"/>
    <p:sldId id="339" r:id="rId11"/>
    <p:sldId id="353" r:id="rId12"/>
    <p:sldId id="354" r:id="rId13"/>
    <p:sldId id="340" r:id="rId14"/>
    <p:sldId id="415" r:id="rId15"/>
    <p:sldId id="418" r:id="rId16"/>
    <p:sldId id="355" r:id="rId17"/>
    <p:sldId id="356" r:id="rId18"/>
    <p:sldId id="403" r:id="rId19"/>
    <p:sldId id="416" r:id="rId20"/>
    <p:sldId id="417" r:id="rId21"/>
    <p:sldId id="419" r:id="rId22"/>
    <p:sldId id="341" r:id="rId23"/>
    <p:sldId id="357" r:id="rId24"/>
    <p:sldId id="425" r:id="rId25"/>
    <p:sldId id="398" r:id="rId26"/>
    <p:sldId id="358" r:id="rId27"/>
    <p:sldId id="426" r:id="rId28"/>
    <p:sldId id="359" r:id="rId29"/>
    <p:sldId id="387" r:id="rId30"/>
    <p:sldId id="360" r:id="rId31"/>
    <p:sldId id="342" r:id="rId32"/>
    <p:sldId id="361" r:id="rId33"/>
    <p:sldId id="363" r:id="rId34"/>
    <p:sldId id="414" r:id="rId35"/>
    <p:sldId id="364" r:id="rId36"/>
    <p:sldId id="399" r:id="rId37"/>
    <p:sldId id="365" r:id="rId38"/>
    <p:sldId id="401" r:id="rId39"/>
    <p:sldId id="402" r:id="rId40"/>
    <p:sldId id="397" r:id="rId41"/>
    <p:sldId id="366" r:id="rId42"/>
    <p:sldId id="393" r:id="rId43"/>
    <p:sldId id="394" r:id="rId44"/>
    <p:sldId id="382" r:id="rId45"/>
    <p:sldId id="392" r:id="rId46"/>
    <p:sldId id="367" r:id="rId47"/>
    <p:sldId id="388" r:id="rId48"/>
    <p:sldId id="343" r:id="rId49"/>
    <p:sldId id="368" r:id="rId50"/>
    <p:sldId id="389" r:id="rId51"/>
    <p:sldId id="369" r:id="rId52"/>
    <p:sldId id="370" r:id="rId53"/>
    <p:sldId id="383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371" r:id="rId64"/>
    <p:sldId id="372" r:id="rId65"/>
    <p:sldId id="345" r:id="rId66"/>
    <p:sldId id="374" r:id="rId67"/>
    <p:sldId id="423" r:id="rId68"/>
    <p:sldId id="375" r:id="rId69"/>
    <p:sldId id="390" r:id="rId70"/>
    <p:sldId id="391" r:id="rId71"/>
    <p:sldId id="424" r:id="rId72"/>
    <p:sldId id="376" r:id="rId73"/>
    <p:sldId id="420" r:id="rId74"/>
    <p:sldId id="377" r:id="rId75"/>
    <p:sldId id="421" r:id="rId76"/>
    <p:sldId id="378" r:id="rId77"/>
    <p:sldId id="384" r:id="rId78"/>
    <p:sldId id="385" r:id="rId79"/>
    <p:sldId id="386" r:id="rId80"/>
    <p:sldId id="422" r:id="rId81"/>
    <p:sldId id="346" r:id="rId82"/>
    <p:sldId id="379" r:id="rId83"/>
    <p:sldId id="380" r:id="rId84"/>
    <p:sldId id="347" r:id="rId85"/>
    <p:sldId id="337" r:id="rId86"/>
    <p:sldId id="381" r:id="rId87"/>
    <p:sldId id="330" r:id="rId88"/>
    <p:sldId id="336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UNRYUNG KIM" initials="H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00FF00"/>
    <a:srgbClr val="0000FF"/>
    <a:srgbClr val="8F9294"/>
    <a:srgbClr val="37246B"/>
    <a:srgbClr val="33006F"/>
    <a:srgbClr val="FF9929"/>
    <a:srgbClr val="E8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058" autoAdjust="0"/>
  </p:normalViewPr>
  <p:slideViewPr>
    <p:cSldViewPr snapToGrid="0" snapToObjects="1" showGuides="1">
      <p:cViewPr>
        <p:scale>
          <a:sx n="75" d="100"/>
          <a:sy n="75" d="100"/>
        </p:scale>
        <p:origin x="2010" y="1014"/>
      </p:cViewPr>
      <p:guideLst>
        <p:guide orient="horz" pos="3912"/>
        <p:guide pos="2880"/>
      </p:guideLst>
    </p:cSldViewPr>
  </p:slideViewPr>
  <p:outlineViewPr>
    <p:cViewPr>
      <p:scale>
        <a:sx n="33" d="100"/>
        <a:sy n="33" d="100"/>
      </p:scale>
      <p:origin x="0" y="-3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328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31C2-4EB4-524C-937C-EF74C2385E62}" type="datetime1">
              <a:rPr lang="en-US" smtClean="0"/>
              <a:t>3/14/2016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2D076-58F1-BA4C-93A1-EA80EBE2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C45E1-188E-9547-8FA3-8BA686C5A8BC}" type="datetime1">
              <a:rPr lang="en-US" smtClean="0"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61685-3FC4-A441-BFA1-3771CC6D9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31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32224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85850" y="2527300"/>
            <a:ext cx="6972300" cy="14466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38255"/>
            <a:ext cx="2965232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2039" y="2413592"/>
            <a:ext cx="6972300" cy="1560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48888"/>
            <a:ext cx="2965239" cy="50292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bg2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842045"/>
            <a:ext cx="6972300" cy="264175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716352"/>
            <a:ext cx="1600200" cy="139700"/>
          </a:xfrm>
          <a:prstGeom prst="rect">
            <a:avLst/>
          </a:prstGeom>
        </p:spPr>
      </p:pic>
      <p:pic>
        <p:nvPicPr>
          <p:cNvPr id="2" name="Picture 1" descr="W 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78987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60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1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E8D3A2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684412_high_Purpl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5"/>
          <a:stretch/>
        </p:blipFill>
        <p:spPr>
          <a:xfrm>
            <a:off x="771098" y="49337"/>
            <a:ext cx="2810301" cy="674404"/>
          </a:xfrm>
          <a:prstGeom prst="rect">
            <a:avLst/>
          </a:prstGeom>
        </p:spPr>
      </p:pic>
      <p:pic>
        <p:nvPicPr>
          <p:cNvPr id="15" name="Picture 10" descr="UW_W-Logo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" y="165183"/>
            <a:ext cx="685800" cy="46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92039" y="773078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9463" y="3414834"/>
            <a:ext cx="1600200" cy="1397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800" b="0" i="0" baseline="0">
                <a:solidFill>
                  <a:schemeClr val="bg1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623537"/>
            <a:ext cx="8184662" cy="45742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225899"/>
            <a:ext cx="8184662" cy="49718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7300" y="294379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+mj-lt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868293"/>
            <a:ext cx="9144000" cy="10602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56859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71757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  <p:sp>
        <p:nvSpPr>
          <p:cNvPr id="14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756859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225898"/>
            <a:ext cx="8184662" cy="4943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accent5">
                    <a:lumMod val="50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8" r:id="rId4"/>
    <p:sldLayoutId id="2147483665" r:id="rId5"/>
    <p:sldLayoutId id="2147483666" r:id="rId6"/>
    <p:sldLayoutId id="214748366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80000">
              <a:schemeClr val="accent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2038119"/>
            <a:ext cx="6972300" cy="2641756"/>
          </a:xfrm>
        </p:spPr>
        <p:txBody>
          <a:bodyPr>
            <a:normAutofit/>
          </a:bodyPr>
          <a:lstStyle/>
          <a:p>
            <a:r>
              <a:rPr lang="en-US" sz="3200" dirty="0"/>
              <a:t>Techniques for Fault Detection and Visualization of Telemetry Dependence Relationships for Root Cause Fault Analysis in Complex Systems</a:t>
            </a:r>
            <a:endParaRPr lang="en-US" sz="3200" dirty="0">
              <a:solidFill>
                <a:srgbClr val="33006F"/>
              </a:solidFill>
            </a:endParaRPr>
          </a:p>
        </p:txBody>
      </p:sp>
      <p:sp>
        <p:nvSpPr>
          <p:cNvPr id="4" name="Subtitle 6"/>
          <p:cNvSpPr txBox="1">
            <a:spLocks/>
          </p:cNvSpPr>
          <p:nvPr/>
        </p:nvSpPr>
        <p:spPr>
          <a:xfrm>
            <a:off x="671757" y="5124926"/>
            <a:ext cx="7749184" cy="246459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Nathaniel Guy</a:t>
            </a:r>
          </a:p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(With support of Dr. Mehran </a:t>
            </a:r>
            <a:r>
              <a:rPr lang="en-US" altLang="ko-KR" sz="1800" b="1" dirty="0" err="1" smtClean="0">
                <a:solidFill>
                  <a:srgbClr val="33006F"/>
                </a:solidFill>
                <a:latin typeface="맑은 고딕" panose="020B0503020000020004" pitchFamily="34" charset="-127"/>
              </a:rPr>
              <a:t>Mesbahi</a:t>
            </a: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 and Dr. Jeffrey </a:t>
            </a:r>
            <a:r>
              <a:rPr lang="en-US" altLang="ko-KR" sz="1800" b="1" dirty="0" err="1" smtClean="0">
                <a:solidFill>
                  <a:srgbClr val="33006F"/>
                </a:solidFill>
                <a:latin typeface="맑은 고딕" panose="020B0503020000020004" pitchFamily="34" charset="-127"/>
              </a:rPr>
              <a:t>Heer</a:t>
            </a: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)</a:t>
            </a:r>
          </a:p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Robotics, Aerospace, and Information Networks Lab</a:t>
            </a:r>
            <a:endParaRPr lang="en-US" altLang="ko-KR" sz="1800" b="1" dirty="0">
              <a:solidFill>
                <a:srgbClr val="33006F"/>
              </a:solidFill>
              <a:latin typeface="맑은 고딕" panose="020B0503020000020004" pitchFamily="34" charset="-127"/>
            </a:endParaRPr>
          </a:p>
          <a:p>
            <a:pPr marL="0" indent="0">
              <a:buFont typeface="Arial"/>
              <a:buNone/>
            </a:pPr>
            <a:r>
              <a:rPr lang="en-US" altLang="ko-KR" sz="16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University of Washington - William E. Boeing Aeronautics and Astronautics</a:t>
            </a:r>
          </a:p>
          <a:p>
            <a:pPr marL="0" indent="0">
              <a:buFont typeface="Arial"/>
              <a:buNone/>
            </a:pPr>
            <a:r>
              <a:rPr lang="en-US" altLang="ko-KR" sz="16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MSAA Thesis Presentation – March 16</a:t>
            </a:r>
            <a:r>
              <a:rPr lang="en-US" altLang="ko-KR" sz="1600" baseline="300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th</a:t>
            </a:r>
            <a:r>
              <a:rPr lang="en-US" altLang="ko-KR" sz="16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, 2016</a:t>
            </a:r>
            <a:endParaRPr lang="ko-KR" altLang="en-US" sz="1400" dirty="0" smtClean="0">
              <a:solidFill>
                <a:srgbClr val="33006F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5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580524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State modeled discretely: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i="1" dirty="0" smtClean="0">
                <a:solidFill>
                  <a:srgbClr val="000000"/>
                </a:solidFill>
              </a:rPr>
              <a:t>x(t)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system state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US" sz="1800" i="1" dirty="0" smtClean="0">
                <a:solidFill>
                  <a:srgbClr val="000000"/>
                </a:solidFill>
              </a:rPr>
              <a:t>y(t)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system measurement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US" sz="1800" i="1" dirty="0" smtClean="0">
                <a:solidFill>
                  <a:srgbClr val="000000"/>
                </a:solidFill>
              </a:rPr>
              <a:t>u(t)</a:t>
            </a:r>
            <a:r>
              <a:rPr lang="en-US" sz="1800" dirty="0" smtClean="0">
                <a:solidFill>
                  <a:srgbClr val="000000"/>
                </a:solidFill>
              </a:rPr>
              <a:t>: system input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  <a:endParaRPr lang="en-US" sz="1800" i="1" dirty="0">
              <a:solidFill>
                <a:srgbClr val="000000"/>
              </a:solidFill>
            </a:endParaRPr>
          </a:p>
          <a:p>
            <a:r>
              <a:rPr lang="en-US" sz="1800" i="1" dirty="0" smtClean="0">
                <a:solidFill>
                  <a:srgbClr val="000000"/>
                </a:solidFill>
              </a:rPr>
              <a:t>n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1800" i="1" dirty="0" smtClean="0">
                <a:solidFill>
                  <a:srgbClr val="000000"/>
                </a:solidFill>
              </a:rPr>
              <a:t>(t)</a:t>
            </a:r>
            <a:r>
              <a:rPr lang="en-US" sz="1800" dirty="0" smtClean="0">
                <a:solidFill>
                  <a:srgbClr val="000000"/>
                </a:solidFill>
              </a:rPr>
              <a:t> and </a:t>
            </a:r>
            <a:r>
              <a:rPr lang="en-US" sz="1800" i="1" dirty="0" smtClean="0">
                <a:solidFill>
                  <a:srgbClr val="000000"/>
                </a:solidFill>
              </a:rPr>
              <a:t>n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1800" i="1" dirty="0">
                <a:solidFill>
                  <a:srgbClr val="000000"/>
                </a:solidFill>
              </a:rPr>
              <a:t>(t</a:t>
            </a:r>
            <a:r>
              <a:rPr lang="en-US" sz="1800" i="1" dirty="0" smtClean="0">
                <a:solidFill>
                  <a:srgbClr val="000000"/>
                </a:solidFill>
              </a:rPr>
              <a:t>)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system disturbance vectors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US" sz="1800" i="1" dirty="0" smtClean="0">
                <a:solidFill>
                  <a:srgbClr val="000000"/>
                </a:solidFill>
              </a:rPr>
              <a:t>A(t)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B(t)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C(t)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D(t)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E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1800" i="1" dirty="0" smtClean="0">
                <a:solidFill>
                  <a:srgbClr val="000000"/>
                </a:solidFill>
              </a:rPr>
              <a:t>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E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1800" i="1" dirty="0" smtClean="0">
                <a:solidFill>
                  <a:srgbClr val="000000"/>
                </a:solidFill>
              </a:rPr>
              <a:t>(t)</a:t>
            </a:r>
            <a:r>
              <a:rPr lang="en-US" sz="1800" dirty="0" smtClean="0">
                <a:solidFill>
                  <a:srgbClr val="000000"/>
                </a:solidFill>
              </a:rPr>
              <a:t>: linear dynamics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Telemetry data streams in, giving us values for </a:t>
            </a:r>
            <a:r>
              <a:rPr lang="en-US" sz="1800" i="1" dirty="0" smtClean="0">
                <a:solidFill>
                  <a:srgbClr val="000000"/>
                </a:solidFill>
              </a:rPr>
              <a:t>y(t)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Individual elements of </a:t>
            </a:r>
            <a:r>
              <a:rPr lang="en-US" sz="1800" i="1" dirty="0" smtClean="0">
                <a:solidFill>
                  <a:srgbClr val="000000"/>
                </a:solidFill>
              </a:rPr>
              <a:t>y(t)</a:t>
            </a:r>
            <a:r>
              <a:rPr lang="en-US" sz="1800" dirty="0" smtClean="0">
                <a:solidFill>
                  <a:srgbClr val="000000"/>
                </a:solidFill>
              </a:rPr>
              <a:t> are called </a:t>
            </a:r>
            <a:r>
              <a:rPr lang="en-US" sz="1800" b="1" dirty="0" smtClean="0">
                <a:solidFill>
                  <a:srgbClr val="000000"/>
                </a:solidFill>
              </a:rPr>
              <a:t>telemetry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State-Space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89" y="1762125"/>
            <a:ext cx="3686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1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A </a:t>
            </a:r>
            <a:r>
              <a:rPr lang="en-US" sz="2000" b="1" dirty="0" smtClean="0">
                <a:solidFill>
                  <a:srgbClr val="000000"/>
                </a:solidFill>
              </a:rPr>
              <a:t>fault </a:t>
            </a:r>
            <a:r>
              <a:rPr lang="en-US" sz="2000" dirty="0" smtClean="0">
                <a:solidFill>
                  <a:srgbClr val="000000"/>
                </a:solidFill>
              </a:rPr>
              <a:t>is any system state that is undesirable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FDIR</a:t>
            </a:r>
            <a:r>
              <a:rPr lang="en-US" sz="2000" dirty="0" smtClean="0">
                <a:solidFill>
                  <a:srgbClr val="000000"/>
                </a:solidFill>
              </a:rPr>
              <a:t> is Fault…</a:t>
            </a:r>
          </a:p>
          <a:p>
            <a:pPr lvl="1"/>
            <a:r>
              <a:rPr lang="en-US" sz="1600" b="1" dirty="0" smtClean="0">
                <a:solidFill>
                  <a:srgbClr val="000000"/>
                </a:solidFill>
              </a:rPr>
              <a:t>Detection</a:t>
            </a:r>
            <a:r>
              <a:rPr lang="en-US" sz="1600" dirty="0" smtClean="0">
                <a:solidFill>
                  <a:srgbClr val="000000"/>
                </a:solidFill>
              </a:rPr>
              <a:t>: deciding that a fault occurred</a:t>
            </a:r>
          </a:p>
          <a:p>
            <a:pPr lvl="1"/>
            <a:r>
              <a:rPr lang="en-US" sz="1600" b="1" dirty="0" smtClean="0">
                <a:solidFill>
                  <a:srgbClr val="000000"/>
                </a:solidFill>
              </a:rPr>
              <a:t>Isolation</a:t>
            </a:r>
            <a:r>
              <a:rPr lang="en-US" sz="1600" dirty="0" smtClean="0">
                <a:solidFill>
                  <a:srgbClr val="000000"/>
                </a:solidFill>
              </a:rPr>
              <a:t>: determining where the fault occurred</a:t>
            </a:r>
          </a:p>
          <a:p>
            <a:pPr lvl="1"/>
            <a:r>
              <a:rPr lang="en-US" sz="1600" b="1" dirty="0" smtClean="0">
                <a:solidFill>
                  <a:srgbClr val="000000"/>
                </a:solidFill>
              </a:rPr>
              <a:t>Recovery</a:t>
            </a:r>
            <a:r>
              <a:rPr lang="en-US" sz="1600" dirty="0" smtClean="0">
                <a:solidFill>
                  <a:srgbClr val="000000"/>
                </a:solidFill>
              </a:rPr>
              <a:t>: restoring the system to a non-faulted state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Normal/expected data is </a:t>
            </a:r>
            <a:r>
              <a:rPr lang="en-US" sz="2000" b="1" dirty="0" smtClean="0">
                <a:solidFill>
                  <a:srgbClr val="000000"/>
                </a:solidFill>
              </a:rPr>
              <a:t>nominal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Otherwise, it’s </a:t>
            </a:r>
            <a:r>
              <a:rPr lang="en-US" sz="2000" b="1" dirty="0" smtClean="0">
                <a:solidFill>
                  <a:srgbClr val="000000"/>
                </a:solidFill>
              </a:rPr>
              <a:t>anomalous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Faults can be divided into </a:t>
            </a:r>
            <a:r>
              <a:rPr lang="en-US" sz="2000" b="1" dirty="0" smtClean="0">
                <a:solidFill>
                  <a:srgbClr val="000000"/>
                </a:solidFill>
              </a:rPr>
              <a:t>fault levels</a:t>
            </a:r>
            <a:r>
              <a:rPr lang="en-US" sz="2000" dirty="0" smtClean="0">
                <a:solidFill>
                  <a:srgbClr val="000000"/>
                </a:solidFill>
              </a:rPr>
              <a:t> (by severity, or subsystem hierarchy)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Faults can trigger notifications to human operators, called </a:t>
            </a:r>
            <a:r>
              <a:rPr lang="en-US" sz="2000" b="1" dirty="0" smtClean="0">
                <a:solidFill>
                  <a:srgbClr val="000000"/>
                </a:solidFill>
              </a:rPr>
              <a:t>alarms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Fault Detection, Isolation, and Recovery (Definitions)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17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Alarms</a:t>
            </a:r>
            <a:endParaRPr lang="en-US" sz="2400" dirty="0"/>
          </a:p>
        </p:txBody>
      </p:sp>
      <p:pic>
        <p:nvPicPr>
          <p:cNvPr id="5" name="Picture 3" descr="F:\Dropbox\AIAA scholarship\ss_telem_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0" y="1761329"/>
            <a:ext cx="8722732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08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Fault Detection, Isolation, and Recovery (Process)</a:t>
            </a:r>
            <a:endParaRPr lang="en-US" sz="2400" dirty="0"/>
          </a:p>
        </p:txBody>
      </p:sp>
      <p:pic>
        <p:nvPicPr>
          <p:cNvPr id="6" name="Picture 5" descr="fp_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4" y="2134978"/>
            <a:ext cx="7845438" cy="2810671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5086349"/>
            <a:ext cx="7740205" cy="1111397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Many faults cannot be recovered from automatically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Complex issues require human intervention</a:t>
            </a:r>
          </a:p>
        </p:txBody>
      </p:sp>
    </p:spTree>
    <p:extLst>
      <p:ext uri="{BB962C8B-B14F-4D97-AF65-F5344CB8AC3E}">
        <p14:creationId xmlns:p14="http://schemas.microsoft.com/office/powerpoint/2010/main" val="52425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Measured output compared to expected system model to find difference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This “residual” used to detect faults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Often, residual simply is a deviation from the expected mean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If residual falls outside a given threshold, a fault may be triggered (e.g., “high acceleration”)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Residual Generation and Fault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51" y="3275381"/>
            <a:ext cx="7602011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 Fault Detection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4" y="1364539"/>
            <a:ext cx="6586952" cy="49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 Fault Detection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4" y="1364539"/>
            <a:ext cx="6586953" cy="49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3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 Fault Detection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4" y="1364539"/>
            <a:ext cx="6586953" cy="49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Other Fault Detection Schemes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Many other types of fault detection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Signal processing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Combinations of complex rules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Probabilistic models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Machine learning from nominal and anomalous data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Redundant hardware systems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We’ll be focusing on models to find deeper root causes which can be agnostic to underlying FD system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Traditional FDIR only captures modeled faults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Channels contributing a fault residual may be “linked” to other channels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Channels whose behavior is linked to faulted ones may be related to the fault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Or correlational relationships at the time of a fault may be markedly different from an earlier, non-faulted state, while the raw telemetry is mostly nominal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Example: temperature and wheel rotation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Looking for correlations between channels may be able to find these links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Important to remember that correlation does not necessary imply causation, but can be suggestive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Correlative Analysis: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Traditional FDIR only captures modeled faults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Channels contributing a fault residual may be “linked” to other channels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Channels whose behavior is linked to faulted ones may be related to the fault</a:t>
            </a:r>
          </a:p>
          <a:p>
            <a:r>
              <a:rPr lang="en-US" sz="1800" dirty="0">
                <a:solidFill>
                  <a:srgbClr val="000000"/>
                </a:solidFill>
              </a:rPr>
              <a:t>Or correlational relationships at the time of a fault may be markedly different from an earlier, non-faulted state, while the raw telemetry is mostly nominal</a:t>
            </a:r>
          </a:p>
          <a:p>
            <a:r>
              <a:rPr lang="en-US" sz="1800" dirty="0">
                <a:solidFill>
                  <a:srgbClr val="000000"/>
                </a:solidFill>
              </a:rPr>
              <a:t>Example: temperature and wheel rotation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Looking for correlations between channels may be able to find these links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Important to remember that correlation does not necessary imply causation, but can be suggestive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Correlative Analysis: Motivation</a:t>
            </a:r>
            <a:endParaRPr lang="en-US" dirty="0"/>
          </a:p>
        </p:txBody>
      </p:sp>
      <p:pic>
        <p:nvPicPr>
          <p:cNvPr id="5" name="Picture 4" descr="xkcd_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91" y="4190204"/>
            <a:ext cx="524637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7740205" cy="4971848"/>
              </a:xfrm>
            </p:spPr>
            <p:txBody>
              <a:bodyPr/>
              <a:lstStyle/>
              <a:p>
                <a:r>
                  <a:rPr lang="en-US" sz="1800" b="1" dirty="0" smtClean="0">
                    <a:solidFill>
                      <a:srgbClr val="000000"/>
                    </a:solidFill>
                  </a:rPr>
                  <a:t>Covariance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 is strength of correlation between sets of random variables</a:t>
                </a:r>
              </a:p>
              <a:p>
                <a:pPr lvl="1"/>
                <a:r>
                  <a:rPr lang="en-US" sz="1400" dirty="0" smtClean="0">
                    <a:solidFill>
                      <a:srgbClr val="000000"/>
                    </a:solidFill>
                  </a:rPr>
                  <a:t>Shows how they “change together”</a:t>
                </a:r>
              </a:p>
              <a:p>
                <a:pPr lvl="1"/>
                <a:endParaRPr lang="en-US" sz="1400" dirty="0">
                  <a:solidFill>
                    <a:srgbClr val="000000"/>
                  </a:solidFill>
                </a:endParaRPr>
              </a:p>
              <a:p>
                <a:pPr lvl="1"/>
                <a:endParaRPr lang="en-US" sz="1400" dirty="0" smtClean="0">
                  <a:solidFill>
                    <a:srgbClr val="000000"/>
                  </a:solidFill>
                </a:endParaRPr>
              </a:p>
              <a:p>
                <a:pPr lvl="1"/>
                <a:endParaRPr lang="en-US" sz="1400" dirty="0">
                  <a:solidFill>
                    <a:srgbClr val="000000"/>
                  </a:solidFill>
                </a:endParaRPr>
              </a:p>
              <a:p>
                <a:r>
                  <a:rPr lang="en-US" sz="1800" b="1" dirty="0" smtClean="0">
                    <a:solidFill>
                      <a:srgbClr val="000000"/>
                    </a:solidFill>
                  </a:rPr>
                  <a:t>Covariance matrices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 show all of the </a:t>
                </a:r>
                <a:r>
                  <a:rPr lang="en-US" sz="1800" dirty="0" err="1" smtClean="0">
                    <a:solidFill>
                      <a:srgbClr val="000000"/>
                    </a:solidFill>
                  </a:rPr>
                  <a:t>covariances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 between variables</a:t>
                </a:r>
                <a:endParaRPr lang="en-US" sz="1800" dirty="0" smtClean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sz="1400" b="0" dirty="0" smtClean="0">
                    <a:solidFill>
                      <a:srgbClr val="000000"/>
                    </a:solidFill>
                  </a:rPr>
                  <a:t>For a vector of variables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 smtClean="0">
                    <a:solidFill>
                      <a:srgbClr val="000000"/>
                    </a:solidFill>
                  </a:rPr>
                  <a:t>, ther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e is a symmetric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 smtClean="0">
                    <a:solidFill>
                      <a:srgbClr val="0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lvl="1"/>
                <a:r>
                  <a:rPr lang="en-US" sz="1400" dirty="0" smtClean="0">
                    <a:solidFill>
                      <a:srgbClr val="000000"/>
                    </a:solidFill>
                  </a:rPr>
                  <a:t>Diagonal shows the variance of each variable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7740205" cy="4971848"/>
              </a:xfrm>
              <a:blipFill rotWithShape="0">
                <a:blip r:embed="rId2"/>
                <a:stretch>
                  <a:fillRect l="-315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68" y="2084580"/>
            <a:ext cx="28289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6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We can scale a covariance matrix to get a normalized correlation between variables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Most common method is Pearson Correlation Coefficient (PCC):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/>
            </a:r>
            <a:br>
              <a:rPr lang="en-US" sz="1800" dirty="0" smtClean="0">
                <a:solidFill>
                  <a:srgbClr val="000000"/>
                </a:solidFill>
              </a:rPr>
            </a:b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PCC correlation “score” ranges from 1 (perfect positive correlation) to -1 (perfect negative correlation)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0 indicates no correlation</a:t>
            </a: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Correlation </a:t>
            </a:r>
            <a:r>
              <a:rPr lang="en-US" dirty="0" smtClean="0"/>
              <a:t>Metrics: PCC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852" y="2329211"/>
            <a:ext cx="2543524" cy="809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16" y="4319239"/>
            <a:ext cx="2807914" cy="2105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58" y="5233148"/>
            <a:ext cx="1819275" cy="561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6537" y="4387343"/>
            <a:ext cx="176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PCC Correlations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4436" y="49288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1137" y="4932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2861" y="49284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5773" y="51448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81824" y="53294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B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5773" y="55307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9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7740205" cy="4971848"/>
              </a:xfrm>
            </p:spPr>
            <p:txBody>
              <a:bodyPr/>
              <a:lstStyle/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PCC is limited as a correlation metric</a:t>
                </a:r>
              </a:p>
              <a:p>
                <a:pPr lvl="1"/>
                <a:r>
                  <a:rPr lang="en-US" sz="1400" dirty="0" smtClean="0">
                    <a:solidFill>
                      <a:srgbClr val="000000"/>
                    </a:solidFill>
                  </a:rPr>
                  <a:t>Assumes linear relationship between variables</a:t>
                </a:r>
              </a:p>
              <a:p>
                <a:pPr lvl="1"/>
                <a:r>
                  <a:rPr lang="en-US" sz="1400" dirty="0" smtClean="0">
                    <a:solidFill>
                      <a:srgbClr val="000000"/>
                    </a:solidFill>
                  </a:rPr>
                  <a:t>Assumes interval or ratio variables (not ordinal)</a:t>
                </a:r>
              </a:p>
              <a:p>
                <a:pPr lvl="1"/>
                <a:r>
                  <a:rPr lang="en-US" sz="1400" dirty="0" smtClean="0">
                    <a:solidFill>
                      <a:srgbClr val="000000"/>
                    </a:solidFill>
                  </a:rPr>
                  <a:t>Assumes bivariate normal distribution</a:t>
                </a: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Two common alternatives that don’t have the above assumptions</a:t>
                </a: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Rank correlations (depend on how values sort)—only need monotonicity</a:t>
                </a: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Spearman’s Rho</a:t>
                </a:r>
              </a:p>
              <a:p>
                <a:pPr marL="0" indent="0">
                  <a:buNone/>
                </a:pPr>
                <a:r>
                  <a:rPr lang="en-US" sz="1800" i="1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rgbClr val="000000"/>
                    </a:solidFill>
                  </a:rPr>
                  <a:t>: 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difference in ranking</a:t>
                </a:r>
                <a:r>
                  <a:rPr lang="en-US" sz="1800" b="0" i="1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b="0" i="1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en-US" sz="1800" b="0" i="1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						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 smtClean="0">
                    <a:solidFill>
                      <a:srgbClr val="000000"/>
                    </a:solidFill>
                  </a:rPr>
                  <a:t>: number of observations</a:t>
                </a:r>
              </a:p>
              <a:p>
                <a:r>
                  <a:rPr lang="en-US" sz="1800" dirty="0" smtClean="0">
                    <a:solidFill>
                      <a:srgbClr val="000000"/>
                    </a:solidFill>
                  </a:rPr>
                  <a:t>Kendall’s Tau</a:t>
                </a:r>
                <a:br>
                  <a:rPr lang="en-US" sz="1800" dirty="0" smtClean="0">
                    <a:solidFill>
                      <a:srgbClr val="000000"/>
                    </a:solidFill>
                  </a:rPr>
                </a:br>
                <a:r>
                  <a:rPr lang="en-US" sz="1800" dirty="0">
                    <a:solidFill>
                      <a:srgbClr val="000000"/>
                    </a:solidFill>
                  </a:rPr>
                  <a:t>	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: 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# of pairs with consistent ranking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: </a:t>
                </a:r>
                <a:r>
                  <a:rPr lang="en-US" sz="1800" dirty="0">
                    <a:solidFill>
                      <a:srgbClr val="000000"/>
                    </a:solidFill>
                  </a:rPr>
                  <a:t># of pairs 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with inconsistent ranking</a:t>
                </a:r>
                <a:br>
                  <a:rPr lang="en-US" sz="1800" dirty="0" smtClean="0">
                    <a:solidFill>
                      <a:srgbClr val="000000"/>
                    </a:solidFill>
                  </a:rPr>
                </a:br>
                <a:r>
                  <a:rPr lang="en-US" sz="1800" dirty="0" smtClean="0">
                    <a:solidFill>
                      <a:srgbClr val="000000"/>
                    </a:solidFill>
                  </a:rPr>
                  <a:t>							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</a:rPr>
                  <a:t>: number of </a:t>
                </a:r>
                <a:r>
                  <a:rPr lang="en-US" sz="1800" dirty="0" smtClean="0">
                    <a:solidFill>
                      <a:srgbClr val="000000"/>
                    </a:solidFill>
                  </a:rPr>
                  <a:t>observations</a:t>
                </a:r>
                <a:r>
                  <a:rPr lang="en-US" sz="1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1800" dirty="0" smtClean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6" y="1225899"/>
                <a:ext cx="7740205" cy="4971848"/>
              </a:xfrm>
              <a:blipFill rotWithShape="0">
                <a:blip r:embed="rId2"/>
                <a:stretch>
                  <a:fillRect l="-315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Correlation </a:t>
            </a:r>
            <a:r>
              <a:rPr lang="en-US" dirty="0" smtClean="0"/>
              <a:t>Metrics: Rho and Tau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3356471"/>
            <a:ext cx="1743075" cy="552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737" y="4271192"/>
            <a:ext cx="1628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1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Correlation matrices often shown as shaded grid (“corrgram”)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Each row is a variable; each column is a variable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Color of cell indicates correlation (usually dark for strong; light for weak)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Non-linear color schemes better map human perception of intensity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High dimensionality of telemetry data pushes the limits of screen space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Static </a:t>
            </a:r>
            <a:r>
              <a:rPr lang="en-US" dirty="0" err="1" smtClean="0"/>
              <a:t>Corrgrams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1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Correlation Metrics: </a:t>
            </a:r>
            <a:r>
              <a:rPr lang="en-US" sz="2800" dirty="0" err="1" smtClean="0"/>
              <a:t>Corrgram</a:t>
            </a:r>
            <a:r>
              <a:rPr lang="en-US" sz="2800" dirty="0" smtClean="0"/>
              <a:t> Comparison</a:t>
            </a:r>
            <a:endParaRPr lang="en-US" sz="2800" dirty="0"/>
          </a:p>
        </p:txBody>
      </p:sp>
      <p:pic>
        <p:nvPicPr>
          <p:cNvPr id="6" name="Picture 5" descr="correlation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2" y="1466762"/>
            <a:ext cx="6384232" cy="52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Corrgrams can only capture data at one point in time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If instantaneous correlation changes over time, we can capture this by sampling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a time window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We can then update a corrgram with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the latest correlations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Uncommon, but useful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Corrgrams</a:t>
            </a:r>
            <a:endParaRPr lang="en-US" dirty="0"/>
          </a:p>
        </p:txBody>
      </p:sp>
      <p:pic>
        <p:nvPicPr>
          <p:cNvPr id="8" name="ezgif.com-gif-make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4950" y="2636237"/>
            <a:ext cx="3541469" cy="36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Google Lunar XPRIZE competition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Japanese team “Hakuto”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Based at Tohoku University, Sendai, Japan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Mission to the Moon in 2017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Complete GLXP requirements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Explore lunar caves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Hakuto and the Google Lunar XPRIZE</a:t>
            </a:r>
            <a:endParaRPr lang="en-US" dirty="0"/>
          </a:p>
        </p:txBody>
      </p:sp>
      <p:pic>
        <p:nvPicPr>
          <p:cNvPr id="5" name="Picture 4" descr="hakut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3951974"/>
            <a:ext cx="2713383" cy="2717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461690"/>
            <a:ext cx="3548287" cy="28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550044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Four-wheeled, 4kg micro-rover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In development since 2010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Four visible-spectrum cameras, 1 depth camera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Many other sensors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~112 telemetry channels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July 2015</a:t>
            </a:r>
            <a:r>
              <a:rPr lang="en-US" sz="2000" dirty="0" smtClean="0">
                <a:solidFill>
                  <a:srgbClr val="000000"/>
                </a:solidFill>
              </a:rPr>
              <a:t>: Pre-Flight Model 2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Moonraker</a:t>
            </a:r>
            <a:r>
              <a:rPr lang="en-US" dirty="0" smtClean="0"/>
              <a:t> Rover</a:t>
            </a:r>
          </a:p>
        </p:txBody>
      </p:sp>
      <p:pic>
        <p:nvPicPr>
          <p:cNvPr id="5" name="Picture 4" descr="moonra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201" y="3797300"/>
            <a:ext cx="2972761" cy="24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Rover Data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5" y="1308100"/>
            <a:ext cx="6827625" cy="2446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9" y="3754134"/>
            <a:ext cx="8122994" cy="25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4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Interface  for communicating with </a:t>
            </a:r>
            <a:r>
              <a:rPr lang="en-US" dirty="0" err="1" smtClean="0">
                <a:solidFill>
                  <a:srgbClr val="000000"/>
                </a:solidFill>
              </a:rPr>
              <a:t>Moonraker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New system from scratch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Priorities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Easy to understand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Easy commanding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Robust to human error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Maintainable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Unity 3D game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Ground Station Development</a:t>
            </a:r>
          </a:p>
        </p:txBody>
      </p:sp>
      <p:pic>
        <p:nvPicPr>
          <p:cNvPr id="5" name="Picture 4" descr="nat_works_on_interface_in_lab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" r="13735"/>
          <a:stretch/>
        </p:blipFill>
        <p:spPr>
          <a:xfrm>
            <a:off x="4744956" y="2752274"/>
            <a:ext cx="4111463" cy="35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Telemetry Display</a:t>
            </a:r>
          </a:p>
        </p:txBody>
      </p:sp>
      <p:pic>
        <p:nvPicPr>
          <p:cNvPr id="5" name="Picture 4" descr="mobility_telem_subpan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182667"/>
            <a:ext cx="8713095" cy="2015080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300668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Telemetry displayed </a:t>
            </a:r>
            <a:r>
              <a:rPr lang="en-US" dirty="0">
                <a:solidFill>
                  <a:srgbClr val="000000"/>
                </a:solidFill>
              </a:rPr>
              <a:t>on the screen </a:t>
            </a:r>
            <a:r>
              <a:rPr lang="en-US" dirty="0" smtClean="0">
                <a:solidFill>
                  <a:srgbClr val="000000"/>
                </a:solidFill>
              </a:rPr>
              <a:t>when received from rover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Telemetry </a:t>
            </a:r>
            <a:r>
              <a:rPr lang="en-US" dirty="0" smtClean="0">
                <a:solidFill>
                  <a:srgbClr val="000000"/>
                </a:solidFill>
              </a:rPr>
              <a:t>grouped </a:t>
            </a:r>
            <a:r>
              <a:rPr lang="en-US" dirty="0">
                <a:solidFill>
                  <a:srgbClr val="000000"/>
                </a:solidFill>
              </a:rPr>
              <a:t>by subsystem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6919668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Telemetry trends shown with arrow-based </a:t>
            </a:r>
            <a:r>
              <a:rPr lang="en-US" dirty="0">
                <a:solidFill>
                  <a:srgbClr val="000000"/>
                </a:solidFill>
              </a:rPr>
              <a:t>change indicator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Telemetry Change Indicators</a:t>
            </a:r>
          </a:p>
        </p:txBody>
      </p:sp>
      <p:pic>
        <p:nvPicPr>
          <p:cNvPr id="6" name="Picture 5" descr="ind_chan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0" y="2726468"/>
            <a:ext cx="7515417" cy="19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1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Pitch </a:t>
            </a:r>
            <a:r>
              <a:rPr lang="en-US" dirty="0">
                <a:solidFill>
                  <a:srgbClr val="000000"/>
                </a:solidFill>
              </a:rPr>
              <a:t>and roll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Calculated from accelerometer telemetry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Shown with 2D rotation of a virtual Moonraker</a:t>
            </a:r>
          </a:p>
          <a:p>
            <a:r>
              <a:rPr lang="en-US" dirty="0">
                <a:solidFill>
                  <a:srgbClr val="000000"/>
                </a:solidFill>
              </a:rPr>
              <a:t>RPM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Averaged from four-wheel motor telemetry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Shown as an indicator on a virtual </a:t>
            </a:r>
            <a:r>
              <a:rPr lang="en-US" dirty="0" smtClean="0">
                <a:solidFill>
                  <a:srgbClr val="000000"/>
                </a:solidFill>
              </a:rPr>
              <a:t>tachometer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Tachometer/Attitude Display</a:t>
            </a:r>
          </a:p>
        </p:txBody>
      </p:sp>
      <p:pic>
        <p:nvPicPr>
          <p:cNvPr id="5" name="Picture 4" descr="attitude_disp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7" y="4563016"/>
            <a:ext cx="3665752" cy="1741738"/>
          </a:xfrm>
          <a:prstGeom prst="rect">
            <a:avLst/>
          </a:prstGeom>
        </p:spPr>
      </p:pic>
      <p:pic>
        <p:nvPicPr>
          <p:cNvPr id="6" name="Picture 5" descr="tacho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84" y="4044154"/>
            <a:ext cx="2457678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Incoming </a:t>
            </a:r>
            <a:r>
              <a:rPr lang="en-US" dirty="0">
                <a:solidFill>
                  <a:srgbClr val="000000"/>
                </a:solidFill>
              </a:rPr>
              <a:t>telemetry can be paused</a:t>
            </a:r>
          </a:p>
          <a:p>
            <a:r>
              <a:rPr lang="en-US" dirty="0">
                <a:solidFill>
                  <a:srgbClr val="000000"/>
                </a:solidFill>
              </a:rPr>
              <a:t>Can scrub back and forth through received data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Data </a:t>
            </a:r>
            <a:r>
              <a:rPr lang="en-US" dirty="0">
                <a:solidFill>
                  <a:srgbClr val="000000"/>
                </a:solidFill>
              </a:rPr>
              <a:t>can be saved/loaded, or exported to .csv </a:t>
            </a:r>
            <a:r>
              <a:rPr lang="en-US" dirty="0" smtClean="0">
                <a:solidFill>
                  <a:srgbClr val="000000"/>
                </a:solidFill>
              </a:rPr>
              <a:t>format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Saving/Loading/Playback</a:t>
            </a:r>
          </a:p>
        </p:txBody>
      </p:sp>
      <p:pic>
        <p:nvPicPr>
          <p:cNvPr id="5" name="Picture 4" descr="play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06" y="4296398"/>
            <a:ext cx="6992056" cy="20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Immersive 3D View</a:t>
            </a:r>
          </a:p>
        </p:txBody>
      </p:sp>
      <p:pic>
        <p:nvPicPr>
          <p:cNvPr id="5" name="Picture 4" descr="night_tes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15" y="3078898"/>
            <a:ext cx="5044886" cy="2899688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User </a:t>
            </a:r>
            <a:r>
              <a:rPr lang="en-US" dirty="0">
                <a:solidFill>
                  <a:srgbClr val="000000"/>
                </a:solidFill>
              </a:rPr>
              <a:t>can rotate a camera inside a virtual 3D room</a:t>
            </a:r>
          </a:p>
          <a:p>
            <a:r>
              <a:rPr lang="en-US" dirty="0">
                <a:solidFill>
                  <a:srgbClr val="000000"/>
                </a:solidFill>
              </a:rPr>
              <a:t>Each of the four “walls” shows a camera image</a:t>
            </a:r>
          </a:p>
          <a:p>
            <a:r>
              <a:rPr lang="en-US" dirty="0">
                <a:solidFill>
                  <a:srgbClr val="000000"/>
                </a:solidFill>
              </a:rPr>
              <a:t>Gives </a:t>
            </a:r>
            <a:r>
              <a:rPr lang="en-US" dirty="0" smtClean="0">
                <a:solidFill>
                  <a:srgbClr val="000000"/>
                </a:solidFill>
              </a:rPr>
              <a:t>intuitive understanding of environment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3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Threshold-Basic Fault Detection</a:t>
            </a:r>
          </a:p>
        </p:txBody>
      </p:sp>
      <p:pic>
        <p:nvPicPr>
          <p:cNvPr id="5" name="Picture 4" descr="mobility_telem_subpan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1"/>
          <a:stretch/>
        </p:blipFill>
        <p:spPr>
          <a:xfrm>
            <a:off x="155026" y="3956834"/>
            <a:ext cx="8793859" cy="2347920"/>
          </a:xfrm>
          <a:prstGeom prst="rect">
            <a:avLst/>
          </a:prstGeom>
        </p:spPr>
      </p:pic>
      <p:pic>
        <p:nvPicPr>
          <p:cNvPr id="6" name="Picture 5" descr="alert_pa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86" y="3259159"/>
            <a:ext cx="6959600" cy="495300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Telemetry channels are grouped at </a:t>
            </a:r>
            <a:r>
              <a:rPr lang="en-US" dirty="0">
                <a:solidFill>
                  <a:srgbClr val="000000"/>
                </a:solidFill>
              </a:rPr>
              <a:t>the top of the </a:t>
            </a:r>
            <a:r>
              <a:rPr lang="en-US" dirty="0" smtClean="0">
                <a:solidFill>
                  <a:srgbClr val="000000"/>
                </a:solidFill>
              </a:rPr>
              <a:t>screen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Telemetry values </a:t>
            </a:r>
            <a:r>
              <a:rPr lang="en-US" dirty="0">
                <a:solidFill>
                  <a:srgbClr val="000000"/>
                </a:solidFill>
              </a:rPr>
              <a:t>exceeding </a:t>
            </a:r>
            <a:r>
              <a:rPr lang="en-US" dirty="0" smtClean="0">
                <a:solidFill>
                  <a:srgbClr val="000000"/>
                </a:solidFill>
              </a:rPr>
              <a:t>warning/danger thresholds </a:t>
            </a:r>
            <a:r>
              <a:rPr lang="en-US" dirty="0">
                <a:solidFill>
                  <a:srgbClr val="000000"/>
                </a:solidFill>
              </a:rPr>
              <a:t>are clearly shown on the screen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Faults </a:t>
            </a:r>
            <a:r>
              <a:rPr lang="en-US" dirty="0">
                <a:solidFill>
                  <a:srgbClr val="000000"/>
                </a:solidFill>
              </a:rPr>
              <a:t>in a group trigger its alert panel to change </a:t>
            </a:r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3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Many types of systems must be </a:t>
            </a:r>
            <a:r>
              <a:rPr lang="en-US" sz="1800" dirty="0" err="1" smtClean="0">
                <a:solidFill>
                  <a:srgbClr val="000000"/>
                </a:solidFill>
              </a:rPr>
              <a:t>teleoperated</a:t>
            </a:r>
            <a:endParaRPr lang="en-US" sz="1800" dirty="0" smtClean="0">
              <a:solidFill>
                <a:srgbClr val="000000"/>
              </a:solidFill>
            </a:endParaRP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Space systems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Underwater ROVs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Robots for radioactive environments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Difficult to troubleshoot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Large amounts of data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Data analysis and visualization becomes difficult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Vehicles such as the Dragon spacecraft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have thousands of data channels!</a:t>
            </a: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Complex, Remote-Operated Systems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51" y="3609975"/>
            <a:ext cx="3888968" cy="25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Detailed Fault Information</a:t>
            </a:r>
          </a:p>
        </p:txBody>
      </p:sp>
      <p:pic>
        <p:nvPicPr>
          <p:cNvPr id="5" name="Picture 4" descr="fault_inf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16" y="1557198"/>
            <a:ext cx="4076700" cy="5041900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4301688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Fault-specified data shown for selected channels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Detailed descriptions can be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provided</a:t>
            </a:r>
          </a:p>
          <a:p>
            <a:r>
              <a:rPr lang="en-US" dirty="0">
                <a:solidFill>
                  <a:srgbClr val="000000"/>
                </a:solidFill>
              </a:rPr>
              <a:t>Allows for knowledge transfer </a:t>
            </a:r>
            <a:r>
              <a:rPr lang="en-US" dirty="0" smtClean="0">
                <a:solidFill>
                  <a:srgbClr val="000000"/>
                </a:solidFill>
              </a:rPr>
              <a:t>from experienced operators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Connectivity Map</a:t>
            </a:r>
          </a:p>
        </p:txBody>
      </p:sp>
      <p:pic>
        <p:nvPicPr>
          <p:cNvPr id="6" name="Picture 5" descr="conn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87" y="3606800"/>
            <a:ext cx="4163875" cy="2880516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Visual display </a:t>
            </a:r>
            <a:r>
              <a:rPr lang="en-US" dirty="0">
                <a:solidFill>
                  <a:srgbClr val="000000"/>
                </a:solidFill>
              </a:rPr>
              <a:t>to show current status of </a:t>
            </a:r>
            <a:r>
              <a:rPr lang="en-US" dirty="0" smtClean="0">
                <a:solidFill>
                  <a:srgbClr val="000000"/>
                </a:solidFill>
              </a:rPr>
              <a:t>modules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Modules change color to reflect how recently they’ve been heard from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31019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2D grid of blocks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Each block shows the correlation between two </a:t>
            </a:r>
            <a:r>
              <a:rPr lang="en-US" sz="2000" dirty="0" smtClean="0">
                <a:solidFill>
                  <a:srgbClr val="000000"/>
                </a:solidFill>
              </a:rPr>
              <a:t>channels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PCC correlation score shown as hue: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High </a:t>
            </a:r>
            <a:r>
              <a:rPr lang="en-US" sz="1600" dirty="0" smtClean="0">
                <a:solidFill>
                  <a:srgbClr val="000000"/>
                </a:solidFill>
              </a:rPr>
              <a:t>positive correlation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dirty="0">
                <a:solidFill>
                  <a:srgbClr val="FF6600"/>
                </a:solidFill>
              </a:rPr>
              <a:t>orange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High </a:t>
            </a:r>
            <a:r>
              <a:rPr lang="en-US" sz="1600" dirty="0" smtClean="0">
                <a:solidFill>
                  <a:srgbClr val="000000"/>
                </a:solidFill>
              </a:rPr>
              <a:t>negative correlation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dirty="0" smtClean="0">
                <a:solidFill>
                  <a:srgbClr val="084BB8"/>
                </a:solidFill>
              </a:rPr>
              <a:t>blue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Grid updated with latest </a:t>
            </a:r>
            <a:r>
              <a:rPr lang="en-US" sz="2000" dirty="0" smtClean="0">
                <a:solidFill>
                  <a:srgbClr val="000000"/>
                </a:solidFill>
              </a:rPr>
              <a:t>correlations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Corrgram</a:t>
            </a:r>
          </a:p>
        </p:txBody>
      </p:sp>
      <p:pic>
        <p:nvPicPr>
          <p:cNvPr id="5" name="Picture 4" descr="corr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51" y="3629549"/>
            <a:ext cx="4889068" cy="26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</a:t>
            </a:r>
            <a:r>
              <a:rPr lang="en-US" dirty="0" smtClean="0"/>
              <a:t> Screenshot</a:t>
            </a:r>
          </a:p>
        </p:txBody>
      </p:sp>
      <p:pic>
        <p:nvPicPr>
          <p:cNvPr id="5" name="Picture 4" descr="corr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" y="1531459"/>
            <a:ext cx="8565805" cy="46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0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</a:t>
            </a:r>
            <a:r>
              <a:rPr lang="en-US" dirty="0" smtClean="0"/>
              <a:t> Implementation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18" y="1968688"/>
            <a:ext cx="8262646" cy="3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Integration</a:t>
            </a:r>
          </a:p>
        </p:txBody>
      </p:sp>
      <p:pic>
        <p:nvPicPr>
          <p:cNvPr id="5" name="Picture 4" descr="first_integration_mobility_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9" y="1811048"/>
            <a:ext cx="7699453" cy="44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Six Hakuto engineers went to </a:t>
            </a:r>
            <a:r>
              <a:rPr lang="en-US" dirty="0" smtClean="0">
                <a:solidFill>
                  <a:srgbClr val="000000"/>
                </a:solidFill>
              </a:rPr>
              <a:t>Pittsburgh in </a:t>
            </a:r>
            <a:r>
              <a:rPr lang="en-US" dirty="0">
                <a:solidFill>
                  <a:srgbClr val="000000"/>
                </a:solidFill>
              </a:rPr>
              <a:t>August 2015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Field </a:t>
            </a:r>
            <a:r>
              <a:rPr lang="en-US" dirty="0">
                <a:solidFill>
                  <a:srgbClr val="000000"/>
                </a:solidFill>
              </a:rPr>
              <a:t>tests with Hakuto launch partner Astrobotic</a:t>
            </a:r>
          </a:p>
          <a:p>
            <a:r>
              <a:rPr lang="en-US" dirty="0">
                <a:solidFill>
                  <a:srgbClr val="000000"/>
                </a:solidFill>
              </a:rPr>
              <a:t>Two main goals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V&amp;V of radio comm. system through Astrobotic lander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Mobility and software tests of PFM2 rover</a:t>
            </a:r>
          </a:p>
          <a:p>
            <a:r>
              <a:rPr lang="en-US" dirty="0">
                <a:solidFill>
                  <a:srgbClr val="000000"/>
                </a:solidFill>
              </a:rPr>
              <a:t>Tested </a:t>
            </a:r>
            <a:r>
              <a:rPr lang="en-US" dirty="0" smtClean="0">
                <a:solidFill>
                  <a:srgbClr val="000000"/>
                </a:solidFill>
              </a:rPr>
              <a:t>rover </a:t>
            </a:r>
            <a:r>
              <a:rPr lang="en-US" dirty="0">
                <a:solidFill>
                  <a:srgbClr val="000000"/>
                </a:solidFill>
              </a:rPr>
              <a:t>on moon-like terrain (rock quarry)</a:t>
            </a:r>
          </a:p>
          <a:p>
            <a:r>
              <a:rPr lang="en-US" dirty="0">
                <a:solidFill>
                  <a:srgbClr val="000000"/>
                </a:solidFill>
              </a:rPr>
              <a:t>Did tests in lunar lighting-like conditions</a:t>
            </a:r>
          </a:p>
          <a:p>
            <a:r>
              <a:rPr lang="en-US" dirty="0">
                <a:solidFill>
                  <a:srgbClr val="000000"/>
                </a:solidFill>
              </a:rPr>
              <a:t>Controlled Moonraker </a:t>
            </a:r>
            <a:r>
              <a:rPr lang="en-US" dirty="0" smtClean="0">
                <a:solidFill>
                  <a:srgbClr val="000000"/>
                </a:solidFill>
              </a:rPr>
              <a:t>from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my ground </a:t>
            </a:r>
            <a:r>
              <a:rPr lang="en-US" dirty="0">
                <a:solidFill>
                  <a:srgbClr val="000000"/>
                </a:solidFill>
              </a:rPr>
              <a:t>station for all </a:t>
            </a:r>
            <a:r>
              <a:rPr lang="en-US" dirty="0" smtClean="0">
                <a:solidFill>
                  <a:srgbClr val="000000"/>
                </a:solidFill>
              </a:rPr>
              <a:t>tests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</a:t>
            </a:r>
          </a:p>
        </p:txBody>
      </p:sp>
      <p:pic>
        <p:nvPicPr>
          <p:cNvPr id="5" name="Picture 4" descr="daytime_operation_pittsburgh_field_tes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7"/>
          <a:stretch/>
        </p:blipFill>
        <p:spPr>
          <a:xfrm>
            <a:off x="5276850" y="4201816"/>
            <a:ext cx="3533906" cy="21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9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</a:t>
            </a:r>
          </a:p>
        </p:txBody>
      </p:sp>
      <p:pic>
        <p:nvPicPr>
          <p:cNvPr id="6" name="Picture 5" descr="field_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7" y="1462826"/>
            <a:ext cx="7740205" cy="48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043494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Promising </a:t>
            </a:r>
            <a:r>
              <a:rPr lang="en-US" dirty="0">
                <a:solidFill>
                  <a:srgbClr val="000000"/>
                </a:solidFill>
              </a:rPr>
              <a:t>results</a:t>
            </a:r>
          </a:p>
          <a:p>
            <a:r>
              <a:rPr lang="en-US" dirty="0">
                <a:solidFill>
                  <a:srgbClr val="000000"/>
                </a:solidFill>
              </a:rPr>
              <a:t>Mobility goals successful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Motor controller improvement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Found many software bugs to fix</a:t>
            </a:r>
          </a:p>
          <a:p>
            <a:r>
              <a:rPr lang="en-US" dirty="0">
                <a:solidFill>
                  <a:srgbClr val="000000"/>
                </a:solidFill>
              </a:rPr>
              <a:t>“Immersive viewing” </a:t>
            </a:r>
            <a:r>
              <a:rPr lang="en-US" dirty="0" smtClean="0">
                <a:solidFill>
                  <a:srgbClr val="000000"/>
                </a:solidFill>
              </a:rPr>
              <a:t>very useful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“Connectivity map” </a:t>
            </a:r>
            <a:r>
              <a:rPr lang="en-US" dirty="0" smtClean="0">
                <a:solidFill>
                  <a:srgbClr val="000000"/>
                </a:solidFill>
              </a:rPr>
              <a:t>excellent for troubleshooting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User attention </a:t>
            </a:r>
            <a:r>
              <a:rPr lang="en-US" dirty="0" smtClean="0">
                <a:solidFill>
                  <a:srgbClr val="000000"/>
                </a:solidFill>
              </a:rPr>
              <a:t>issues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 Results</a:t>
            </a:r>
          </a:p>
          <a:p>
            <a:endParaRPr lang="en-US" dirty="0" smtClean="0"/>
          </a:p>
        </p:txBody>
      </p:sp>
      <p:pic>
        <p:nvPicPr>
          <p:cNvPr id="5" name="Picture 4" descr="night_test_te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5" y="4208463"/>
            <a:ext cx="3660424" cy="2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058569" cy="497184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Orbital Sciences October </a:t>
            </a:r>
            <a:r>
              <a:rPr lang="en-US" sz="1800" dirty="0" smtClean="0">
                <a:solidFill>
                  <a:srgbClr val="000000"/>
                </a:solidFill>
              </a:rPr>
              <a:t>2014, ISS cargo delivery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Large explosion 6 seconds after launch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Catastrophic failure; cargo completely destroyed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What caused this?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Investigation immediately launched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A week later, problem only vaguely linked to engine (visible in video footage)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Still no conclusive root case given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Antares CRS Orb-3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973" y="1295400"/>
            <a:ext cx="3066446" cy="49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November 2015 testing to find </a:t>
            </a:r>
            <a:r>
              <a:rPr lang="en-US" dirty="0" smtClean="0">
                <a:solidFill>
                  <a:srgbClr val="000000"/>
                </a:solidFill>
              </a:rPr>
              <a:t>usability </a:t>
            </a:r>
            <a:r>
              <a:rPr lang="en-US" dirty="0">
                <a:solidFill>
                  <a:srgbClr val="000000"/>
                </a:solidFill>
              </a:rPr>
              <a:t>issues</a:t>
            </a:r>
          </a:p>
          <a:p>
            <a:r>
              <a:rPr lang="en-US" dirty="0">
                <a:solidFill>
                  <a:srgbClr val="000000"/>
                </a:solidFill>
              </a:rPr>
              <a:t>Emphasize on data monitoring, analysis</a:t>
            </a:r>
          </a:p>
          <a:p>
            <a:r>
              <a:rPr lang="en-US" dirty="0">
                <a:solidFill>
                  <a:srgbClr val="000000"/>
                </a:solidFill>
              </a:rPr>
              <a:t>Seven participants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All without extensive GSN experience</a:t>
            </a:r>
          </a:p>
          <a:p>
            <a:r>
              <a:rPr lang="en-US" dirty="0">
                <a:solidFill>
                  <a:srgbClr val="000000"/>
                </a:solidFill>
              </a:rPr>
              <a:t>10-minute simulated Moonraker lunar </a:t>
            </a:r>
            <a:r>
              <a:rPr lang="en-US" dirty="0" smtClean="0">
                <a:solidFill>
                  <a:srgbClr val="000000"/>
                </a:solidFill>
              </a:rPr>
              <a:t>run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Each </a:t>
            </a:r>
            <a:r>
              <a:rPr lang="en-US" dirty="0">
                <a:solidFill>
                  <a:srgbClr val="000000"/>
                </a:solidFill>
              </a:rPr>
              <a:t>user watched this </a:t>
            </a:r>
            <a:r>
              <a:rPr lang="en-US" dirty="0" smtClean="0">
                <a:solidFill>
                  <a:srgbClr val="000000"/>
                </a:solidFill>
              </a:rPr>
              <a:t>telemetry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dirty="0">
                <a:solidFill>
                  <a:srgbClr val="000000"/>
                </a:solidFill>
              </a:rPr>
              <a:t>analyzed </a:t>
            </a:r>
            <a:r>
              <a:rPr lang="en-US" dirty="0" smtClean="0">
                <a:solidFill>
                  <a:srgbClr val="000000"/>
                </a:solidFill>
              </a:rPr>
              <a:t>it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Users told story of what happened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Ground Station Usability Testing Overview</a:t>
            </a:r>
          </a:p>
        </p:txBody>
      </p:sp>
      <p:pic>
        <p:nvPicPr>
          <p:cNvPr id="5" name="Picture 4" descr="ui_test_taku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7"/>
          <a:stretch/>
        </p:blipFill>
        <p:spPr>
          <a:xfrm>
            <a:off x="5867400" y="3627425"/>
            <a:ext cx="2989019" cy="25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0850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0s: Rover begins traveling </a:t>
            </a:r>
            <a:r>
              <a:rPr lang="en-US" dirty="0">
                <a:solidFill>
                  <a:srgbClr val="000000"/>
                </a:solidFill>
              </a:rPr>
              <a:t>forward along smooth terrain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9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00" y="40850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188s: Rover begins descending into crater.</a:t>
            </a:r>
          </a:p>
        </p:txBody>
      </p:sp>
    </p:spTree>
    <p:extLst>
      <p:ext uri="{BB962C8B-B14F-4D97-AF65-F5344CB8AC3E}">
        <p14:creationId xmlns:p14="http://schemas.microsoft.com/office/powerpoint/2010/main" val="338288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50" y="43898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223s: Rover loses line of sight with lander and packet drops begin.</a:t>
            </a:r>
          </a:p>
        </p:txBody>
      </p:sp>
    </p:spTree>
    <p:extLst>
      <p:ext uri="{BB962C8B-B14F-4D97-AF65-F5344CB8AC3E}">
        <p14:creationId xmlns:p14="http://schemas.microsoft.com/office/powerpoint/2010/main" val="16329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00" y="4761355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287s: Rover enters shade, causing temp, </a:t>
            </a:r>
            <a:r>
              <a:rPr lang="en-US" dirty="0" err="1" smtClean="0">
                <a:solidFill>
                  <a:srgbClr val="000000"/>
                </a:solidFill>
              </a:rPr>
              <a:t>comms</a:t>
            </a:r>
            <a:r>
              <a:rPr lang="en-US" dirty="0" smtClean="0">
                <a:solidFill>
                  <a:srgbClr val="000000"/>
                </a:solidFill>
              </a:rPr>
              <a:t>, and power drops.</a:t>
            </a:r>
          </a:p>
        </p:txBody>
      </p:sp>
    </p:spTree>
    <p:extLst>
      <p:ext uri="{BB962C8B-B14F-4D97-AF65-F5344CB8AC3E}">
        <p14:creationId xmlns:p14="http://schemas.microsoft.com/office/powerpoint/2010/main" val="39998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50" y="4970905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300s: Rover begins traversing smooth bottom of crater.</a:t>
            </a:r>
          </a:p>
        </p:txBody>
      </p:sp>
    </p:spTree>
    <p:extLst>
      <p:ext uri="{BB962C8B-B14F-4D97-AF65-F5344CB8AC3E}">
        <p14:creationId xmlns:p14="http://schemas.microsoft.com/office/powerpoint/2010/main" val="24280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19" y="4932805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330s: Rover begins climbing out of crater.</a:t>
            </a:r>
          </a:p>
        </p:txBody>
      </p:sp>
    </p:spTree>
    <p:extLst>
      <p:ext uri="{BB962C8B-B14F-4D97-AF65-F5344CB8AC3E}">
        <p14:creationId xmlns:p14="http://schemas.microsoft.com/office/powerpoint/2010/main" val="26875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50" y="478993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343s: Rover exits shade; rover continues uphill.</a:t>
            </a:r>
          </a:p>
        </p:txBody>
      </p:sp>
    </p:spTree>
    <p:extLst>
      <p:ext uri="{BB962C8B-B14F-4D97-AF65-F5344CB8AC3E}">
        <p14:creationId xmlns:p14="http://schemas.microsoft.com/office/powerpoint/2010/main" val="74818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19" y="41993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534s: Rover emerges from crater and enters smooth terrain.</a:t>
            </a:r>
          </a:p>
        </p:txBody>
      </p:sp>
    </p:spTree>
    <p:extLst>
      <p:ext uri="{BB962C8B-B14F-4D97-AF65-F5344CB8AC3E}">
        <p14:creationId xmlns:p14="http://schemas.microsoft.com/office/powerpoint/2010/main" val="83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5" y="4131731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594s: Rover enters choppy terrain.</a:t>
            </a:r>
          </a:p>
        </p:txBody>
      </p:sp>
    </p:spTree>
    <p:extLst>
      <p:ext uri="{BB962C8B-B14F-4D97-AF65-F5344CB8AC3E}">
        <p14:creationId xmlns:p14="http://schemas.microsoft.com/office/powerpoint/2010/main" val="12409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Determining root cause for a problem very difficult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Problem detection often doesn’t capture cause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Very human-driven, but tools too simple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Many tools simply consist of plotting data channel time series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Need better analytical tools for linking detected problems to uncaptured causes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Need better human-facing tools to speed up and improve data review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Root Cause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24" y="4271538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643s: Rover wheel has fault; rover stops moving.</a:t>
            </a:r>
          </a:p>
        </p:txBody>
      </p:sp>
    </p:spTree>
    <p:extLst>
      <p:ext uri="{BB962C8B-B14F-4D97-AF65-F5344CB8AC3E}">
        <p14:creationId xmlns:p14="http://schemas.microsoft.com/office/powerpoint/2010/main" val="2201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818466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User intuition matched planned simulation events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Telemetry and fault detection-specific displays very useful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Tunnel vision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More fault descriptions requested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Animated corrgram was hard to use, understand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Results</a:t>
            </a:r>
          </a:p>
        </p:txBody>
      </p:sp>
    </p:spTree>
    <p:extLst>
      <p:ext uri="{BB962C8B-B14F-4D97-AF65-F5344CB8AC3E}">
        <p14:creationId xmlns:p14="http://schemas.microsoft.com/office/powerpoint/2010/main" val="61750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818466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Ground station extremely useful for standard operations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Needs improvement for root cause analysis to be possible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Not all users are subsystem experts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This knowledge should be captured in ground station UI when possible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Corrgram has too much information to process quickly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Need to reduce information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Corrgram only shows one point in time at a time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Hard to get a clear picture of the timeline by scrubbing back and forth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Need to show everything at once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Testing Takeaways</a:t>
            </a:r>
          </a:p>
        </p:txBody>
      </p:sp>
    </p:spTree>
    <p:extLst>
      <p:ext uri="{BB962C8B-B14F-4D97-AF65-F5344CB8AC3E}">
        <p14:creationId xmlns:p14="http://schemas.microsoft.com/office/powerpoint/2010/main" val="215963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31019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Start with dependency graph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2D embedding where dependency represented with edge directions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 depends on B; B depends on C: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Variation: undirected graph where edges indicate correlation (each node is a data channel)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Undirected Correlation Graphs</a:t>
            </a:r>
          </a:p>
        </p:txBody>
      </p:sp>
      <p:pic>
        <p:nvPicPr>
          <p:cNvPr id="5" name="Picture 4" descr="dependency_graph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39" y="2910076"/>
            <a:ext cx="44672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Applying Undirected Correlation Graphs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30" y="1638300"/>
            <a:ext cx="7851732" cy="36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9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UCGs: Full Correlation</a:t>
            </a:r>
          </a:p>
        </p:txBody>
      </p:sp>
      <p:pic>
        <p:nvPicPr>
          <p:cNvPr id="5" name="Picture 4" descr="undirected_bo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9" y="1391217"/>
            <a:ext cx="8629120" cy="45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UCGs: Positive Correlations Only</a:t>
            </a:r>
          </a:p>
        </p:txBody>
      </p:sp>
      <p:pic>
        <p:nvPicPr>
          <p:cNvPr id="5" name="Picture 4" descr="undirected_positive_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" y="1321527"/>
            <a:ext cx="8064795" cy="55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UCGs: Positive Correlations with Cluster Correlations</a:t>
            </a:r>
          </a:p>
        </p:txBody>
      </p:sp>
      <p:pic>
        <p:nvPicPr>
          <p:cNvPr id="5" name="Picture 4" descr="undirected_positive_with_negative_clu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1119344"/>
            <a:ext cx="8359307" cy="57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Observations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692919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Correlations can be understood at a glance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Positive correlations most intuitive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Clustering very useful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Low-degree subgraphs worthy of second look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Doesn’t capture correlative state over time (needs to be animated)</a:t>
            </a:r>
          </a:p>
        </p:txBody>
      </p:sp>
      <p:pic>
        <p:nvPicPr>
          <p:cNvPr id="8" name="Picture 7" descr="undirected_positive_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90" y="3094947"/>
            <a:ext cx="5175281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Find analytical techniques that can improve root cause </a:t>
            </a:r>
            <a:r>
              <a:rPr lang="en-US" sz="2000" dirty="0" smtClean="0">
                <a:solidFill>
                  <a:srgbClr val="000000"/>
                </a:solidFill>
              </a:rPr>
              <a:t>analysis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Make user-facing tools to improve human insight into system dynamics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Test above techniques on actual aerospace system data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Create integrated solution that improves root cause analysis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496704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Bach et al. algorithm from 2015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Constructs 2D embedding showing changing system state over time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Uses a set of “time points” and data about their distances to make a graph embedding that shows distance between states while maintaining temporal ordering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</a:t>
            </a:r>
          </a:p>
        </p:txBody>
      </p:sp>
      <p:pic>
        <p:nvPicPr>
          <p:cNvPr id="5" name="Picture 4" descr="time_curv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15" y="1511649"/>
            <a:ext cx="2857803" cy="35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Show clustering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Visualize cycles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Emphasize transitions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Extensible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Advantages of Time Curves</a:t>
            </a:r>
          </a:p>
        </p:txBody>
      </p:sp>
    </p:spTree>
    <p:extLst>
      <p:ext uri="{BB962C8B-B14F-4D97-AF65-F5344CB8AC3E}">
        <p14:creationId xmlns:p14="http://schemas.microsoft.com/office/powerpoint/2010/main" val="28316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Applying Time Curves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40" y="1409699"/>
            <a:ext cx="5926581" cy="52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 Data to Visualize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24" y="4271538"/>
            <a:ext cx="457445" cy="372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00" y="4085080"/>
            <a:ext cx="457445" cy="372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085080"/>
            <a:ext cx="457445" cy="372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50" y="4389880"/>
            <a:ext cx="457445" cy="372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00" y="4761355"/>
            <a:ext cx="457445" cy="3729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50" y="4970905"/>
            <a:ext cx="457445" cy="3729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19" y="4932805"/>
            <a:ext cx="457445" cy="372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50" y="4789930"/>
            <a:ext cx="457445" cy="3729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19" y="4199380"/>
            <a:ext cx="457445" cy="3729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5" y="4131731"/>
            <a:ext cx="457445" cy="3729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179" y="37157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0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38779" y="3762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53129" y="4088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2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71063" y="442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3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91329" y="460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4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1781" y="460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5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7884" y="442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6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98512" y="3827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7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5503" y="3903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9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25104" y="3762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8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59594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Used simulated rover data (based closely on real telemetry)</a:t>
            </a:r>
          </a:p>
        </p:txBody>
      </p:sp>
    </p:spTree>
    <p:extLst>
      <p:ext uri="{BB962C8B-B14F-4D97-AF65-F5344CB8AC3E}">
        <p14:creationId xmlns:p14="http://schemas.microsoft.com/office/powerpoint/2010/main" val="27386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Time Curves on Raw Telemetry State Data</a:t>
            </a:r>
          </a:p>
        </p:txBody>
      </p:sp>
      <p:pic>
        <p:nvPicPr>
          <p:cNvPr id="5" name="Picture 4" descr="pfm2_raw_data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9"/>
          <a:stretch/>
        </p:blipFill>
        <p:spPr>
          <a:xfrm>
            <a:off x="1497264" y="1641584"/>
            <a:ext cx="6194795" cy="50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PCC Correlation State</a:t>
            </a:r>
          </a:p>
        </p:txBody>
      </p:sp>
      <p:pic>
        <p:nvPicPr>
          <p:cNvPr id="5" name="Picture 4" descr="pfm2_pcc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/>
          <a:stretch/>
        </p:blipFill>
        <p:spPr>
          <a:xfrm>
            <a:off x="1414513" y="1411927"/>
            <a:ext cx="6771017" cy="52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Rho Correlation State</a:t>
            </a:r>
          </a:p>
        </p:txBody>
      </p:sp>
      <p:pic>
        <p:nvPicPr>
          <p:cNvPr id="5" name="Picture 4" descr="pfm2_rho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7"/>
          <a:stretch/>
        </p:blipFill>
        <p:spPr>
          <a:xfrm>
            <a:off x="1280291" y="1724179"/>
            <a:ext cx="6184620" cy="49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Tau Correlation State</a:t>
            </a:r>
          </a:p>
        </p:txBody>
      </p:sp>
      <p:pic>
        <p:nvPicPr>
          <p:cNvPr id="5" name="Picture 4" descr="pfm2_tau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/>
          <a:stretch/>
        </p:blipFill>
        <p:spPr>
          <a:xfrm>
            <a:off x="1165877" y="1497042"/>
            <a:ext cx="6229704" cy="51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443543" cy="497184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O</a:t>
            </a:r>
            <a:r>
              <a:rPr lang="en-US" sz="1800" dirty="0" smtClean="0">
                <a:solidFill>
                  <a:srgbClr val="000000"/>
                </a:solidFill>
              </a:rPr>
              <a:t>perational modes and transitions very clear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Viewer can easily follow state progression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Major moves correspond cleanly to actual timestamps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Correlative analysis progression easier to understand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Monotonicity in raw telemetry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Internal system relationships (rather than environmental ones) more easily captured by correlative analysis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Rank correlative measures better than PCC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May be related to PCC’s assumptions of linearity and continuous variable types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Able to “discover” unique </a:t>
            </a:r>
            <a:r>
              <a:rPr lang="en-US" sz="1800" dirty="0" smtClean="0">
                <a:solidFill>
                  <a:srgbClr val="000000"/>
                </a:solidFill>
              </a:rPr>
              <a:t>states </a:t>
            </a:r>
            <a:r>
              <a:rPr lang="en-US" sz="1800" dirty="0" smtClean="0">
                <a:solidFill>
                  <a:srgbClr val="000000"/>
                </a:solidFill>
              </a:rPr>
              <a:t>that aren’t expected (e.g., </a:t>
            </a:r>
            <a:r>
              <a:rPr lang="en-US" sz="1800" dirty="0" err="1" smtClean="0">
                <a:solidFill>
                  <a:srgbClr val="000000"/>
                </a:solidFill>
              </a:rPr>
              <a:t>comms</a:t>
            </a:r>
            <a:r>
              <a:rPr lang="en-US" sz="1800" dirty="0" smtClean="0">
                <a:solidFill>
                  <a:srgbClr val="000000"/>
                </a:solidFill>
              </a:rPr>
              <a:t> loss in state #2)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Very promising and capable of suggesting correlative changes</a:t>
            </a:r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41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Integrating visualizations into a cohesive flow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Use </a:t>
            </a:r>
            <a:r>
              <a:rPr lang="en-US" sz="1600" dirty="0" smtClean="0">
                <a:solidFill>
                  <a:srgbClr val="000000"/>
                </a:solidFill>
              </a:rPr>
              <a:t>data channels at </a:t>
            </a:r>
            <a:r>
              <a:rPr lang="en-US" sz="1600" dirty="0" smtClean="0">
                <a:solidFill>
                  <a:srgbClr val="000000"/>
                </a:solidFill>
              </a:rPr>
              <a:t>portals between visualizations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Make </a:t>
            </a:r>
            <a:r>
              <a:rPr lang="en-US" sz="2000" dirty="0">
                <a:solidFill>
                  <a:srgbClr val="000000"/>
                </a:solidFill>
              </a:rPr>
              <a:t>entire visualization flow automated</a:t>
            </a:r>
            <a:r>
              <a:rPr lang="en-US" sz="2000" dirty="0" smtClean="0">
                <a:solidFill>
                  <a:srgbClr val="000000"/>
                </a:solidFill>
              </a:rPr>
              <a:t>, real-time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Test on more </a:t>
            </a:r>
            <a:r>
              <a:rPr lang="en-US" sz="2000" dirty="0" smtClean="0">
                <a:solidFill>
                  <a:srgbClr val="000000"/>
                </a:solidFill>
              </a:rPr>
              <a:t>data </a:t>
            </a:r>
            <a:r>
              <a:rPr lang="en-US" sz="2000" dirty="0" smtClean="0">
                <a:solidFill>
                  <a:srgbClr val="000000"/>
                </a:solidFill>
              </a:rPr>
              <a:t>sets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Currently talking to University of Michigan, University of Tokyo</a:t>
            </a:r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Re-test </a:t>
            </a:r>
            <a:r>
              <a:rPr lang="en-US" sz="2000" dirty="0" smtClean="0">
                <a:solidFill>
                  <a:srgbClr val="000000"/>
                </a:solidFill>
              </a:rPr>
              <a:t>usability with new analytical and visualization features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675774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Built ground station for real aerospace system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Incorporated high-level FDIR troubleshooting</a:t>
            </a:r>
          </a:p>
          <a:p>
            <a:pPr lvl="1"/>
            <a:r>
              <a:rPr lang="en-US" sz="1600" dirty="0" err="1" smtClean="0">
                <a:solidFill>
                  <a:srgbClr val="000000"/>
                </a:solidFill>
              </a:rPr>
              <a:t>V&amp;V’ed</a:t>
            </a:r>
            <a:r>
              <a:rPr lang="en-US" sz="1600" dirty="0" smtClean="0">
                <a:solidFill>
                  <a:srgbClr val="000000"/>
                </a:solidFill>
              </a:rPr>
              <a:t> in 100+ hours of field testing and usability testing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Built analytical system to find correlative state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Created three new types of correlative visualizations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Showed that these visualizations give insights that hold up to scrutiny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Tools show promise for future troubleshooting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8" y="1591128"/>
            <a:ext cx="3818585" cy="2587091"/>
          </a:xfrm>
          <a:prstGeom prst="rect">
            <a:avLst/>
          </a:prstGeom>
        </p:spPr>
      </p:pic>
      <p:pic>
        <p:nvPicPr>
          <p:cNvPr id="6" name="Picture 4" descr="https://pbs.twimg.com/profile_images/627391005646454784/P7xGQJf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8" y="4471068"/>
            <a:ext cx="2016248" cy="201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738" y="2951212"/>
            <a:ext cx="3276625" cy="421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710" y="5064044"/>
            <a:ext cx="2627516" cy="830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160" y="4995308"/>
            <a:ext cx="2214362" cy="899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425" y="1591128"/>
            <a:ext cx="879731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880" y="1591128"/>
            <a:ext cx="876300" cy="1066800"/>
          </a:xfrm>
          <a:prstGeom prst="rect">
            <a:avLst/>
          </a:prstGeom>
        </p:spPr>
      </p:pic>
      <p:pic>
        <p:nvPicPr>
          <p:cNvPr id="2" name="Picture 1" descr="SRL_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85" y="3774094"/>
            <a:ext cx="2403349" cy="10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rgbClr val="8F9294"/>
                </a:solidFill>
              </a:rPr>
              <a:t>Acknowledgements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0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Thank you!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000000"/>
                </a:solidFill>
              </a:rPr>
              <a:t>Questions?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4" name="Picture 3" descr="team_haku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2" t="52377" r="14152" b="12776"/>
          <a:stretch/>
        </p:blipFill>
        <p:spPr>
          <a:xfrm>
            <a:off x="1567238" y="3948920"/>
            <a:ext cx="6179430" cy="25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34829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Data streams in discretely from a remote system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This data is “telemetry”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Combination of sensor readings and software metrics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Velocity, acceleration, position, temperature, rotations, attitude, processor usage, dropped packets, etc.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Higher-level telemetry: camera images, spectrograms, etc.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Often thousands of telemetry channels; updates several times per second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Data is received at a “ground station”</a:t>
            </a:r>
          </a:p>
          <a:p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pic>
        <p:nvPicPr>
          <p:cNvPr id="5" name="Picture 3" descr="F:\Dropbox\AIAA scholarship\ss_telem_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26" y="3933147"/>
            <a:ext cx="5649952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59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37370</TotalTime>
  <Words>2525</Words>
  <Application>Microsoft Office PowerPoint</Application>
  <PresentationFormat>On-screen Show (4:3)</PresentationFormat>
  <Paragraphs>555</Paragraphs>
  <Slides>86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Encode Sans Normal Black</vt:lpstr>
      <vt:lpstr>Lucida Grande</vt:lpstr>
      <vt:lpstr>맑은 고딕</vt:lpstr>
      <vt:lpstr>Open Sans</vt:lpstr>
      <vt:lpstr>Open Sans Light</vt:lpstr>
      <vt:lpstr>Uni Sans Regular</vt:lpstr>
      <vt:lpstr>Arial</vt:lpstr>
      <vt:lpstr>Calibri</vt:lpstr>
      <vt:lpstr>Cambria Math</vt:lpstr>
      <vt:lpstr>Custom Design</vt:lpstr>
      <vt:lpstr>1_Custom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Nat</cp:lastModifiedBy>
  <cp:revision>651</cp:revision>
  <dcterms:created xsi:type="dcterms:W3CDTF">2014-10-14T00:51:43Z</dcterms:created>
  <dcterms:modified xsi:type="dcterms:W3CDTF">2016-03-15T02:50:32Z</dcterms:modified>
</cp:coreProperties>
</file>